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46" r:id="rId3"/>
    <p:sldId id="355" r:id="rId4"/>
    <p:sldId id="343" r:id="rId5"/>
    <p:sldId id="347" r:id="rId6"/>
    <p:sldId id="348" r:id="rId7"/>
    <p:sldId id="349" r:id="rId8"/>
    <p:sldId id="358" r:id="rId9"/>
    <p:sldId id="357" r:id="rId10"/>
    <p:sldId id="361" r:id="rId11"/>
    <p:sldId id="362" r:id="rId12"/>
    <p:sldId id="363" r:id="rId13"/>
    <p:sldId id="364" r:id="rId14"/>
    <p:sldId id="360" r:id="rId15"/>
    <p:sldId id="365" r:id="rId16"/>
    <p:sldId id="359" r:id="rId17"/>
    <p:sldId id="335" r:id="rId18"/>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1" autoAdjust="0"/>
    <p:restoredTop sz="57704" autoAdjust="0"/>
  </p:normalViewPr>
  <p:slideViewPr>
    <p:cSldViewPr>
      <p:cViewPr varScale="1">
        <p:scale>
          <a:sx n="39" d="100"/>
          <a:sy n="39" d="100"/>
        </p:scale>
        <p:origin x="2112" y="54"/>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9/12/2018</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2530079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2760485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p:txBody>
      </p:sp>
      <p:sp>
        <p:nvSpPr>
          <p:cNvPr id="4" name="Slide Number Placeholder 3"/>
          <p:cNvSpPr>
            <a:spLocks noGrp="1"/>
          </p:cNvSpPr>
          <p:nvPr>
            <p:ph type="sldNum" sz="quarter" idx="5"/>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1630249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74889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p:txBody>
      </p:sp>
      <p:sp>
        <p:nvSpPr>
          <p:cNvPr id="4" name="Slide Number Placeholder 3"/>
          <p:cNvSpPr>
            <a:spLocks noGrp="1"/>
          </p:cNvSpPr>
          <p:nvPr>
            <p:ph type="sldNum" sz="quarter" idx="5"/>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250007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2726836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1525376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3776279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3392607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1624154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3438706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14</a:t>
            </a:fld>
            <a:endParaRPr lang="en-AU"/>
          </a:p>
        </p:txBody>
      </p:sp>
    </p:spTree>
    <p:extLst>
      <p:ext uri="{BB962C8B-B14F-4D97-AF65-F5344CB8AC3E}">
        <p14:creationId xmlns:p14="http://schemas.microsoft.com/office/powerpoint/2010/main" val="1551645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3920597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C84625A-644C-435C-89AD-6010A46AF4B6}" type="slidenum">
              <a:rPr lang="en-AU" smtClean="0"/>
              <a:t>16</a:t>
            </a:fld>
            <a:endParaRPr lang="en-AU"/>
          </a:p>
        </p:txBody>
      </p:sp>
    </p:spTree>
    <p:extLst>
      <p:ext uri="{BB962C8B-B14F-4D97-AF65-F5344CB8AC3E}">
        <p14:creationId xmlns:p14="http://schemas.microsoft.com/office/powerpoint/2010/main" val="2778692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17</a:t>
            </a:fld>
            <a:endParaRPr lang="en-AU"/>
          </a:p>
        </p:txBody>
      </p:sp>
    </p:spTree>
    <p:extLst>
      <p:ext uri="{BB962C8B-B14F-4D97-AF65-F5344CB8AC3E}">
        <p14:creationId xmlns:p14="http://schemas.microsoft.com/office/powerpoint/2010/main" val="3947987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200" dirty="0"/>
              <a:t>Mature Sons of the House:</a:t>
            </a:r>
            <a:br>
              <a:rPr lang="en-AU" sz="3200" dirty="0"/>
            </a:br>
            <a:r>
              <a:rPr lang="en-AU" sz="3200" dirty="0"/>
              <a:t>Forsaking foolish, childish and worldly ways </a:t>
            </a:r>
            <a:br>
              <a:rPr lang="en-AU" sz="3200" dirty="0"/>
            </a:br>
            <a:endParaRPr lang="en-US" sz="2400" i="1" dirty="0"/>
          </a:p>
        </p:txBody>
      </p:sp>
      <p:sp>
        <p:nvSpPr>
          <p:cNvPr id="3" name="Text Placeholder 2"/>
          <p:cNvSpPr>
            <a:spLocks noGrp="1"/>
          </p:cNvSpPr>
          <p:nvPr>
            <p:ph type="body" sz="quarter" idx="10"/>
          </p:nvPr>
        </p:nvSpPr>
        <p:spPr/>
        <p:txBody>
          <a:bodyPr/>
          <a:lstStyle/>
          <a:p>
            <a:r>
              <a:rPr lang="en-US" dirty="0"/>
              <a:t>Jere 4:22, Col 3:1-17</a:t>
            </a:r>
          </a:p>
        </p:txBody>
      </p:sp>
      <p:sp>
        <p:nvSpPr>
          <p:cNvPr id="4" name="Text Placeholder 3"/>
          <p:cNvSpPr>
            <a:spLocks noGrp="1"/>
          </p:cNvSpPr>
          <p:nvPr>
            <p:ph type="body" sz="quarter" idx="12"/>
          </p:nvPr>
        </p:nvSpPr>
        <p:spPr/>
        <p:txBody>
          <a:bodyPr/>
          <a:lstStyle/>
          <a:p>
            <a:r>
              <a:rPr lang="en-US" dirty="0"/>
              <a:t>09/12/18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8A981-E431-42A6-9705-46FA7D1E7C9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FBFD259-93B9-4F7B-93DC-24FE2842BE95}"/>
              </a:ext>
            </a:extLst>
          </p:cNvPr>
          <p:cNvSpPr>
            <a:spLocks noGrp="1"/>
          </p:cNvSpPr>
          <p:nvPr>
            <p:ph idx="1"/>
          </p:nvPr>
        </p:nvSpPr>
        <p:spPr/>
        <p:txBody>
          <a:bodyPr/>
          <a:lstStyle/>
          <a:p>
            <a:endParaRPr lang="en-AU"/>
          </a:p>
        </p:txBody>
      </p:sp>
      <p:pic>
        <p:nvPicPr>
          <p:cNvPr id="4" name="Picture 3">
            <a:extLst>
              <a:ext uri="{FF2B5EF4-FFF2-40B4-BE49-F238E27FC236}">
                <a16:creationId xmlns:a16="http://schemas.microsoft.com/office/drawing/2014/main" id="{CBDC3069-28CC-47A0-9FD3-A5CE70A15CD3}"/>
              </a:ext>
            </a:extLst>
          </p:cNvPr>
          <p:cNvPicPr>
            <a:picLocks noChangeAspect="1"/>
          </p:cNvPicPr>
          <p:nvPr/>
        </p:nvPicPr>
        <p:blipFill rotWithShape="1">
          <a:blip r:embed="rId3"/>
          <a:srcRect l="5900" t="15000" r="6688" b="5201"/>
          <a:stretch/>
        </p:blipFill>
        <p:spPr>
          <a:xfrm>
            <a:off x="0" y="44624"/>
            <a:ext cx="9144000" cy="5688632"/>
          </a:xfrm>
          <a:prstGeom prst="rect">
            <a:avLst/>
          </a:prstGeom>
        </p:spPr>
      </p:pic>
      <p:sp>
        <p:nvSpPr>
          <p:cNvPr id="5" name="TextBox 4">
            <a:extLst>
              <a:ext uri="{FF2B5EF4-FFF2-40B4-BE49-F238E27FC236}">
                <a16:creationId xmlns:a16="http://schemas.microsoft.com/office/drawing/2014/main" id="{DFB8FEFE-F541-40B1-A8BF-C300C2AA0D4E}"/>
              </a:ext>
            </a:extLst>
          </p:cNvPr>
          <p:cNvSpPr txBox="1"/>
          <p:nvPr/>
        </p:nvSpPr>
        <p:spPr>
          <a:xfrm>
            <a:off x="3051936" y="3284984"/>
            <a:ext cx="3040128" cy="646331"/>
          </a:xfrm>
          <a:prstGeom prst="rect">
            <a:avLst/>
          </a:prstGeom>
          <a:solidFill>
            <a:schemeClr val="bg1">
              <a:lumMod val="50000"/>
              <a:alpha val="25098"/>
            </a:schemeClr>
          </a:solidFill>
        </p:spPr>
        <p:txBody>
          <a:bodyPr wrap="none" rtlCol="0">
            <a:spAutoFit/>
          </a:bodyPr>
          <a:lstStyle/>
          <a:p>
            <a:r>
              <a:rPr lang="en-AU" sz="36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 from Heaven</a:t>
            </a:r>
          </a:p>
        </p:txBody>
      </p:sp>
    </p:spTree>
    <p:extLst>
      <p:ext uri="{BB962C8B-B14F-4D97-AF65-F5344CB8AC3E}">
        <p14:creationId xmlns:p14="http://schemas.microsoft.com/office/powerpoint/2010/main" val="214636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E869CD-B005-4D96-BCF5-EFAF91609A89}"/>
              </a:ext>
            </a:extLst>
          </p:cNvPr>
          <p:cNvPicPr>
            <a:picLocks noChangeAspect="1"/>
          </p:cNvPicPr>
          <p:nvPr/>
        </p:nvPicPr>
        <p:blipFill>
          <a:blip r:embed="rId3"/>
          <a:stretch>
            <a:fillRect/>
          </a:stretch>
        </p:blipFill>
        <p:spPr>
          <a:xfrm>
            <a:off x="0" y="-18410"/>
            <a:ext cx="4770161" cy="3429000"/>
          </a:xfrm>
          <a:prstGeom prst="rect">
            <a:avLst/>
          </a:prstGeom>
        </p:spPr>
      </p:pic>
      <p:pic>
        <p:nvPicPr>
          <p:cNvPr id="6" name="Picture 5">
            <a:extLst>
              <a:ext uri="{FF2B5EF4-FFF2-40B4-BE49-F238E27FC236}">
                <a16:creationId xmlns:a16="http://schemas.microsoft.com/office/drawing/2014/main" id="{BC22E461-97FA-457E-AC70-A31F07CB2E5A}"/>
              </a:ext>
            </a:extLst>
          </p:cNvPr>
          <p:cNvPicPr>
            <a:picLocks noChangeAspect="1"/>
          </p:cNvPicPr>
          <p:nvPr/>
        </p:nvPicPr>
        <p:blipFill>
          <a:blip r:embed="rId4"/>
          <a:stretch>
            <a:fillRect/>
          </a:stretch>
        </p:blipFill>
        <p:spPr>
          <a:xfrm>
            <a:off x="4680520" y="0"/>
            <a:ext cx="4532698" cy="3429000"/>
          </a:xfrm>
          <a:prstGeom prst="rect">
            <a:avLst/>
          </a:prstGeom>
        </p:spPr>
      </p:pic>
      <p:pic>
        <p:nvPicPr>
          <p:cNvPr id="7" name="Picture 2" descr="Image result for temple of the holy spirit fire in us">
            <a:extLst>
              <a:ext uri="{FF2B5EF4-FFF2-40B4-BE49-F238E27FC236}">
                <a16:creationId xmlns:a16="http://schemas.microsoft.com/office/drawing/2014/main" id="{17CDA107-3DBD-42B6-B023-8299F2CA3F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0520" y="3437632"/>
            <a:ext cx="4532698" cy="34147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22AA144-4BAC-4158-A011-A26067E7A996}"/>
              </a:ext>
            </a:extLst>
          </p:cNvPr>
          <p:cNvPicPr>
            <a:picLocks noChangeAspect="1"/>
          </p:cNvPicPr>
          <p:nvPr/>
        </p:nvPicPr>
        <p:blipFill rotWithShape="1">
          <a:blip r:embed="rId6"/>
          <a:srcRect r="14401" b="9965"/>
          <a:stretch/>
        </p:blipFill>
        <p:spPr>
          <a:xfrm flipH="1">
            <a:off x="0" y="3410590"/>
            <a:ext cx="4680520" cy="3406640"/>
          </a:xfrm>
          <a:prstGeom prst="rect">
            <a:avLst/>
          </a:prstGeom>
        </p:spPr>
      </p:pic>
    </p:spTree>
    <p:extLst>
      <p:ext uri="{BB962C8B-B14F-4D97-AF65-F5344CB8AC3E}">
        <p14:creationId xmlns:p14="http://schemas.microsoft.com/office/powerpoint/2010/main" val="78299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hess board strategic men">
            <a:extLst>
              <a:ext uri="{FF2B5EF4-FFF2-40B4-BE49-F238E27FC236}">
                <a16:creationId xmlns:a16="http://schemas.microsoft.com/office/drawing/2014/main" id="{97CD12E1-8EF3-4488-9268-E161C3DA8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5" y="0"/>
            <a:ext cx="9133295" cy="58052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EFDC15-C857-4AB7-9DCF-2D4232AB73E9}"/>
              </a:ext>
            </a:extLst>
          </p:cNvPr>
          <p:cNvSpPr txBox="1"/>
          <p:nvPr/>
        </p:nvSpPr>
        <p:spPr>
          <a:xfrm>
            <a:off x="467543" y="941814"/>
            <a:ext cx="8280921" cy="4647426"/>
          </a:xfrm>
          <a:prstGeom prst="rect">
            <a:avLst/>
          </a:prstGeom>
          <a:solidFill>
            <a:srgbClr val="7F7F7F">
              <a:alpha val="74902"/>
            </a:srgbClr>
          </a:solidFill>
        </p:spPr>
        <p:txBody>
          <a:bodyPr wrap="square" rtlCol="0">
            <a:spAutoFit/>
          </a:bodyPr>
          <a:lstStyle/>
          <a:p>
            <a:pPr algn="ctr"/>
            <a:br>
              <a:rPr lang="en-AU" sz="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AU" sz="4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STRATEGIC</a:t>
            </a:r>
            <a:endPar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spcAft>
                <a:spcPts val="1200"/>
              </a:spcAft>
            </a:pPr>
            <a:r>
              <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Men &amp; Women of Stature</a:t>
            </a:r>
          </a:p>
          <a:p>
            <a:pPr algn="ctr"/>
            <a:r>
              <a:rPr lang="en-AU" sz="4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POSITIONED</a:t>
            </a:r>
            <a:endPar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spcAft>
                <a:spcPts val="1200"/>
              </a:spcAft>
            </a:pPr>
            <a:r>
              <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 Prophetic Precision</a:t>
            </a:r>
          </a:p>
          <a:p>
            <a:pPr algn="ctr"/>
            <a:r>
              <a:rPr lang="en-AU" sz="4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CREATING</a:t>
            </a:r>
            <a:endPar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Significant moves</a:t>
            </a:r>
          </a:p>
          <a:p>
            <a:pPr algn="ctr">
              <a:spcAft>
                <a:spcPts val="1200"/>
              </a:spcAft>
            </a:pPr>
            <a:endParaRPr lang="en-AU" sz="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42E3C27-E1EE-4B97-B20C-24E11D2691E6}"/>
              </a:ext>
            </a:extLst>
          </p:cNvPr>
          <p:cNvSpPr txBox="1"/>
          <p:nvPr/>
        </p:nvSpPr>
        <p:spPr>
          <a:xfrm>
            <a:off x="467544" y="116632"/>
            <a:ext cx="8280921" cy="646331"/>
          </a:xfrm>
          <a:prstGeom prst="rect">
            <a:avLst/>
          </a:prstGeom>
          <a:solidFill>
            <a:srgbClr val="7F7F7F">
              <a:alpha val="74902"/>
            </a:srgbClr>
          </a:solidFill>
        </p:spPr>
        <p:txBody>
          <a:bodyPr wrap="square" rtlCol="0">
            <a:spAutoFit/>
          </a:bodyPr>
          <a:lstStyle/>
          <a:p>
            <a:pPr algn="ctr"/>
            <a:r>
              <a:rPr lang="en-AU"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Theme 2018</a:t>
            </a:r>
          </a:p>
        </p:txBody>
      </p:sp>
    </p:spTree>
    <p:extLst>
      <p:ext uri="{BB962C8B-B14F-4D97-AF65-F5344CB8AC3E}">
        <p14:creationId xmlns:p14="http://schemas.microsoft.com/office/powerpoint/2010/main" val="65943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5B82-7367-400F-9609-8E35AC5B9F77}"/>
              </a:ext>
            </a:extLst>
          </p:cNvPr>
          <p:cNvSpPr>
            <a:spLocks noGrp="1"/>
          </p:cNvSpPr>
          <p:nvPr>
            <p:ph type="title"/>
          </p:nvPr>
        </p:nvSpPr>
        <p:spPr/>
        <p:txBody>
          <a:bodyPr/>
          <a:lstStyle/>
          <a:p>
            <a:r>
              <a:rPr lang="en-AU" dirty="0"/>
              <a:t>RECAP: Setting order in God’s House</a:t>
            </a:r>
          </a:p>
        </p:txBody>
      </p:sp>
      <p:sp>
        <p:nvSpPr>
          <p:cNvPr id="3" name="Content Placeholder 2">
            <a:extLst>
              <a:ext uri="{FF2B5EF4-FFF2-40B4-BE49-F238E27FC236}">
                <a16:creationId xmlns:a16="http://schemas.microsoft.com/office/drawing/2014/main" id="{4E39195A-6081-41FC-A89C-8C7A91297C3E}"/>
              </a:ext>
            </a:extLst>
          </p:cNvPr>
          <p:cNvSpPr>
            <a:spLocks noGrp="1"/>
          </p:cNvSpPr>
          <p:nvPr>
            <p:ph idx="1"/>
          </p:nvPr>
        </p:nvSpPr>
        <p:spPr/>
        <p:txBody>
          <a:bodyPr/>
          <a:lstStyle/>
          <a:p>
            <a:pPr marL="0" indent="0">
              <a:buNone/>
            </a:pPr>
            <a:r>
              <a:rPr lang="en-AU" b="1" dirty="0"/>
              <a:t>1. Jesus is Building His Church </a:t>
            </a:r>
            <a:br>
              <a:rPr lang="en-AU" b="1" dirty="0"/>
            </a:br>
            <a:endParaRPr lang="en-AU" b="1" dirty="0"/>
          </a:p>
        </p:txBody>
      </p:sp>
      <p:pic>
        <p:nvPicPr>
          <p:cNvPr id="4" name="Picture 3">
            <a:extLst>
              <a:ext uri="{FF2B5EF4-FFF2-40B4-BE49-F238E27FC236}">
                <a16:creationId xmlns:a16="http://schemas.microsoft.com/office/drawing/2014/main" id="{A5F78735-9447-4CB6-B4C1-629ADFF91158}"/>
              </a:ext>
            </a:extLst>
          </p:cNvPr>
          <p:cNvPicPr>
            <a:picLocks noChangeAspect="1"/>
          </p:cNvPicPr>
          <p:nvPr/>
        </p:nvPicPr>
        <p:blipFill>
          <a:blip r:embed="rId3"/>
          <a:stretch>
            <a:fillRect/>
          </a:stretch>
        </p:blipFill>
        <p:spPr>
          <a:xfrm>
            <a:off x="179512" y="2478380"/>
            <a:ext cx="7776864" cy="3142434"/>
          </a:xfrm>
          <a:prstGeom prst="rect">
            <a:avLst/>
          </a:prstGeom>
        </p:spPr>
      </p:pic>
      <p:sp>
        <p:nvSpPr>
          <p:cNvPr id="5" name="TextBox 4">
            <a:extLst>
              <a:ext uri="{FF2B5EF4-FFF2-40B4-BE49-F238E27FC236}">
                <a16:creationId xmlns:a16="http://schemas.microsoft.com/office/drawing/2014/main" id="{FC156B06-DBB1-4DB0-AC98-AF1C2EA7AD2C}"/>
              </a:ext>
            </a:extLst>
          </p:cNvPr>
          <p:cNvSpPr txBox="1"/>
          <p:nvPr/>
        </p:nvSpPr>
        <p:spPr>
          <a:xfrm>
            <a:off x="6228185" y="2060848"/>
            <a:ext cx="2915816" cy="1569660"/>
          </a:xfrm>
          <a:prstGeom prst="rect">
            <a:avLst/>
          </a:prstGeom>
          <a:noFill/>
        </p:spPr>
        <p:txBody>
          <a:bodyPr wrap="square" rtlCol="0">
            <a:spAutoFit/>
          </a:bodyPr>
          <a:lstStyle/>
          <a:p>
            <a:r>
              <a:rPr lang="en-AU" sz="2400" b="1" dirty="0">
                <a:solidFill>
                  <a:srgbClr val="C00000"/>
                </a:solidFill>
              </a:rPr>
              <a:t>You are the Christ,</a:t>
            </a:r>
            <a:br>
              <a:rPr lang="en-AU" sz="2400" b="1" dirty="0">
                <a:solidFill>
                  <a:srgbClr val="C00000"/>
                </a:solidFill>
              </a:rPr>
            </a:br>
            <a:r>
              <a:rPr lang="en-AU" sz="2400" b="1" dirty="0">
                <a:solidFill>
                  <a:srgbClr val="C00000"/>
                </a:solidFill>
              </a:rPr>
              <a:t>The Son of the </a:t>
            </a:r>
            <a:br>
              <a:rPr lang="en-AU" sz="2400" b="1" dirty="0">
                <a:solidFill>
                  <a:srgbClr val="C00000"/>
                </a:solidFill>
              </a:rPr>
            </a:br>
            <a:r>
              <a:rPr lang="en-AU" sz="2400" b="1" dirty="0">
                <a:solidFill>
                  <a:srgbClr val="C00000"/>
                </a:solidFill>
              </a:rPr>
              <a:t>Living God.</a:t>
            </a:r>
          </a:p>
          <a:p>
            <a:pPr algn="r"/>
            <a:r>
              <a:rPr lang="en-AU" sz="2400" b="1" dirty="0">
                <a:solidFill>
                  <a:srgbClr val="C00000"/>
                </a:solidFill>
              </a:rPr>
              <a:t>Matt 16:16-18</a:t>
            </a:r>
          </a:p>
        </p:txBody>
      </p:sp>
    </p:spTree>
    <p:extLst>
      <p:ext uri="{BB962C8B-B14F-4D97-AF65-F5344CB8AC3E}">
        <p14:creationId xmlns:p14="http://schemas.microsoft.com/office/powerpoint/2010/main" val="175884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5B82-7367-400F-9609-8E35AC5B9F77}"/>
              </a:ext>
            </a:extLst>
          </p:cNvPr>
          <p:cNvSpPr>
            <a:spLocks noGrp="1"/>
          </p:cNvSpPr>
          <p:nvPr>
            <p:ph type="title"/>
          </p:nvPr>
        </p:nvSpPr>
        <p:spPr/>
        <p:txBody>
          <a:bodyPr/>
          <a:lstStyle/>
          <a:p>
            <a:r>
              <a:rPr lang="en-AU" dirty="0"/>
              <a:t>The House of God</a:t>
            </a:r>
          </a:p>
        </p:txBody>
      </p:sp>
      <p:sp>
        <p:nvSpPr>
          <p:cNvPr id="3" name="Content Placeholder 2">
            <a:extLst>
              <a:ext uri="{FF2B5EF4-FFF2-40B4-BE49-F238E27FC236}">
                <a16:creationId xmlns:a16="http://schemas.microsoft.com/office/drawing/2014/main" id="{4E39195A-6081-41FC-A89C-8C7A91297C3E}"/>
              </a:ext>
            </a:extLst>
          </p:cNvPr>
          <p:cNvSpPr>
            <a:spLocks noGrp="1"/>
          </p:cNvSpPr>
          <p:nvPr>
            <p:ph idx="1"/>
          </p:nvPr>
        </p:nvSpPr>
        <p:spPr/>
        <p:txBody>
          <a:bodyPr/>
          <a:lstStyle/>
          <a:p>
            <a:pPr marL="0" indent="0">
              <a:buNone/>
            </a:pPr>
            <a:r>
              <a:rPr lang="en-AU" b="1" dirty="0"/>
              <a:t>1. Jesus is Building His Church </a:t>
            </a:r>
          </a:p>
          <a:p>
            <a:pPr marL="0" indent="0">
              <a:buNone/>
            </a:pPr>
            <a:r>
              <a:rPr lang="en-AU" b="1" dirty="0"/>
              <a:t>2. Jesus is Measuring His Church </a:t>
            </a:r>
            <a:br>
              <a:rPr lang="en-AU" b="1" dirty="0"/>
            </a:br>
            <a:br>
              <a:rPr lang="en-AU" b="1" dirty="0"/>
            </a:br>
            <a:endParaRPr lang="en-AU" b="1" dirty="0"/>
          </a:p>
        </p:txBody>
      </p:sp>
      <p:pic>
        <p:nvPicPr>
          <p:cNvPr id="6" name="Picture 5">
            <a:extLst>
              <a:ext uri="{FF2B5EF4-FFF2-40B4-BE49-F238E27FC236}">
                <a16:creationId xmlns:a16="http://schemas.microsoft.com/office/drawing/2014/main" id="{646CD8D0-BCE7-451B-912F-3ADA738842AB}"/>
              </a:ext>
            </a:extLst>
          </p:cNvPr>
          <p:cNvPicPr>
            <a:picLocks noChangeAspect="1"/>
          </p:cNvPicPr>
          <p:nvPr/>
        </p:nvPicPr>
        <p:blipFill>
          <a:blip r:embed="rId3"/>
          <a:stretch>
            <a:fillRect/>
          </a:stretch>
        </p:blipFill>
        <p:spPr>
          <a:xfrm>
            <a:off x="251520" y="2628899"/>
            <a:ext cx="4464495" cy="3229819"/>
          </a:xfrm>
          <a:prstGeom prst="rect">
            <a:avLst/>
          </a:prstGeom>
        </p:spPr>
      </p:pic>
      <p:sp>
        <p:nvSpPr>
          <p:cNvPr id="7" name="TextBox 6">
            <a:extLst>
              <a:ext uri="{FF2B5EF4-FFF2-40B4-BE49-F238E27FC236}">
                <a16:creationId xmlns:a16="http://schemas.microsoft.com/office/drawing/2014/main" id="{5A1AED4F-F77A-4F6D-BE36-CC3C82A4ED72}"/>
              </a:ext>
            </a:extLst>
          </p:cNvPr>
          <p:cNvSpPr txBox="1"/>
          <p:nvPr/>
        </p:nvSpPr>
        <p:spPr>
          <a:xfrm>
            <a:off x="4716015" y="2492896"/>
            <a:ext cx="4427985" cy="2616101"/>
          </a:xfrm>
          <a:prstGeom prst="rect">
            <a:avLst/>
          </a:prstGeom>
          <a:noFill/>
        </p:spPr>
        <p:txBody>
          <a:bodyPr wrap="square" rtlCol="0">
            <a:spAutoFit/>
          </a:bodyPr>
          <a:lstStyle/>
          <a:p>
            <a:r>
              <a:rPr lang="en-AU" sz="2800" b="1" dirty="0">
                <a:solidFill>
                  <a:srgbClr val="C00000"/>
                </a:solidFill>
              </a:rPr>
              <a:t>What is God’s standard?</a:t>
            </a:r>
          </a:p>
          <a:p>
            <a:r>
              <a:rPr lang="en-AU" sz="2800" b="1" dirty="0"/>
              <a:t>Worship</a:t>
            </a:r>
            <a:r>
              <a:rPr lang="en-AU" sz="2800" dirty="0"/>
              <a:t> </a:t>
            </a:r>
            <a:br>
              <a:rPr lang="en-AU" sz="2800" dirty="0"/>
            </a:br>
            <a:r>
              <a:rPr lang="en-AU" sz="2800" dirty="0"/>
              <a:t>- In spirit &amp; in truth? </a:t>
            </a:r>
            <a:br>
              <a:rPr lang="en-AU" sz="2800" dirty="0"/>
            </a:br>
            <a:r>
              <a:rPr lang="en-AU" sz="2800" dirty="0"/>
              <a:t>   (attitude)</a:t>
            </a:r>
          </a:p>
          <a:p>
            <a:br>
              <a:rPr lang="en-AU" sz="2400" dirty="0"/>
            </a:br>
            <a:endParaRPr lang="en-AU" sz="2400" dirty="0"/>
          </a:p>
        </p:txBody>
      </p:sp>
    </p:spTree>
    <p:extLst>
      <p:ext uri="{BB962C8B-B14F-4D97-AF65-F5344CB8AC3E}">
        <p14:creationId xmlns:p14="http://schemas.microsoft.com/office/powerpoint/2010/main" val="141547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5B82-7367-400F-9609-8E35AC5B9F77}"/>
              </a:ext>
            </a:extLst>
          </p:cNvPr>
          <p:cNvSpPr>
            <a:spLocks noGrp="1"/>
          </p:cNvSpPr>
          <p:nvPr>
            <p:ph type="title"/>
          </p:nvPr>
        </p:nvSpPr>
        <p:spPr/>
        <p:txBody>
          <a:bodyPr/>
          <a:lstStyle/>
          <a:p>
            <a:r>
              <a:rPr lang="en-AU" dirty="0"/>
              <a:t>The House of God</a:t>
            </a:r>
          </a:p>
        </p:txBody>
      </p:sp>
      <p:sp>
        <p:nvSpPr>
          <p:cNvPr id="3" name="Content Placeholder 2">
            <a:extLst>
              <a:ext uri="{FF2B5EF4-FFF2-40B4-BE49-F238E27FC236}">
                <a16:creationId xmlns:a16="http://schemas.microsoft.com/office/drawing/2014/main" id="{4E39195A-6081-41FC-A89C-8C7A91297C3E}"/>
              </a:ext>
            </a:extLst>
          </p:cNvPr>
          <p:cNvSpPr>
            <a:spLocks noGrp="1"/>
          </p:cNvSpPr>
          <p:nvPr>
            <p:ph idx="1"/>
          </p:nvPr>
        </p:nvSpPr>
        <p:spPr>
          <a:xfrm>
            <a:off x="251520" y="1207293"/>
            <a:ext cx="8712968" cy="5174035"/>
          </a:xfrm>
        </p:spPr>
        <p:txBody>
          <a:bodyPr>
            <a:normAutofit lnSpcReduction="10000"/>
          </a:bodyPr>
          <a:lstStyle/>
          <a:p>
            <a:pPr marL="0" indent="0">
              <a:lnSpc>
                <a:spcPct val="110000"/>
              </a:lnSpc>
              <a:spcBef>
                <a:spcPts val="600"/>
              </a:spcBef>
              <a:buNone/>
            </a:pPr>
            <a:r>
              <a:rPr lang="en-AU" b="1" dirty="0"/>
              <a:t>1. Jesus is Building His Church </a:t>
            </a:r>
          </a:p>
          <a:p>
            <a:pPr marL="0" indent="0">
              <a:lnSpc>
                <a:spcPct val="110000"/>
              </a:lnSpc>
              <a:spcBef>
                <a:spcPts val="600"/>
              </a:spcBef>
              <a:buNone/>
            </a:pPr>
            <a:r>
              <a:rPr lang="en-AU" b="1" dirty="0"/>
              <a:t>2. Jesus is Measuring His Church </a:t>
            </a:r>
          </a:p>
          <a:p>
            <a:pPr marL="0" indent="0">
              <a:lnSpc>
                <a:spcPct val="110000"/>
              </a:lnSpc>
              <a:spcBef>
                <a:spcPts val="600"/>
              </a:spcBef>
              <a:buNone/>
            </a:pPr>
            <a:r>
              <a:rPr lang="en-AU" b="1" dirty="0"/>
              <a:t>3. Jesus is Setting Order in His Church:</a:t>
            </a:r>
          </a:p>
          <a:p>
            <a:pPr lvl="1">
              <a:lnSpc>
                <a:spcPct val="110000"/>
              </a:lnSpc>
              <a:spcBef>
                <a:spcPts val="600"/>
              </a:spcBef>
            </a:pPr>
            <a:r>
              <a:rPr lang="en-AU" sz="3200" dirty="0"/>
              <a:t>Structure (The 5 Who’s; 1 Cor 12)</a:t>
            </a:r>
            <a:br>
              <a:rPr lang="en-AU" sz="3200" dirty="0"/>
            </a:br>
            <a:r>
              <a:rPr lang="en-AU" sz="3200" dirty="0"/>
              <a:t>Chain of authority</a:t>
            </a:r>
          </a:p>
          <a:p>
            <a:pPr lvl="1">
              <a:lnSpc>
                <a:spcPct val="110000"/>
              </a:lnSpc>
              <a:spcBef>
                <a:spcPts val="600"/>
              </a:spcBef>
            </a:pPr>
            <a:r>
              <a:rPr lang="en-AU" sz="3200" dirty="0"/>
              <a:t>Correction (Discipline; Heb 12:5-7) </a:t>
            </a:r>
            <a:br>
              <a:rPr lang="en-AU" sz="3200" dirty="0"/>
            </a:br>
            <a:r>
              <a:rPr lang="en-AU" sz="3200" dirty="0"/>
              <a:t>Hear and change</a:t>
            </a:r>
          </a:p>
          <a:p>
            <a:pPr lvl="1">
              <a:lnSpc>
                <a:spcPct val="110000"/>
              </a:lnSpc>
              <a:spcBef>
                <a:spcPts val="600"/>
              </a:spcBef>
            </a:pPr>
            <a:r>
              <a:rPr lang="en-AU" sz="3200" dirty="0"/>
              <a:t>Shaking (To prepare us; Heb 12:26-27)</a:t>
            </a:r>
            <a:br>
              <a:rPr lang="en-AU" sz="3200" dirty="0"/>
            </a:br>
            <a:r>
              <a:rPr lang="en-AU" sz="3200" dirty="0"/>
              <a:t>Religion, Pride, Idolatry</a:t>
            </a:r>
          </a:p>
        </p:txBody>
      </p:sp>
      <p:pic>
        <p:nvPicPr>
          <p:cNvPr id="4" name="Picture 3">
            <a:extLst>
              <a:ext uri="{FF2B5EF4-FFF2-40B4-BE49-F238E27FC236}">
                <a16:creationId xmlns:a16="http://schemas.microsoft.com/office/drawing/2014/main" id="{0B1383F1-A2CA-47D2-BE9D-A15AB092483E}"/>
              </a:ext>
            </a:extLst>
          </p:cNvPr>
          <p:cNvPicPr>
            <a:picLocks noChangeAspect="1"/>
          </p:cNvPicPr>
          <p:nvPr/>
        </p:nvPicPr>
        <p:blipFill rotWithShape="1">
          <a:blip r:embed="rId3"/>
          <a:srcRect r="57409" b="16245"/>
          <a:stretch/>
        </p:blipFill>
        <p:spPr>
          <a:xfrm>
            <a:off x="7020272" y="47362"/>
            <a:ext cx="2100064" cy="2397317"/>
          </a:xfrm>
          <a:prstGeom prst="rect">
            <a:avLst/>
          </a:prstGeom>
        </p:spPr>
      </p:pic>
    </p:spTree>
    <p:extLst>
      <p:ext uri="{BB962C8B-B14F-4D97-AF65-F5344CB8AC3E}">
        <p14:creationId xmlns:p14="http://schemas.microsoft.com/office/powerpoint/2010/main" val="5666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70EA-BB54-43EC-B34E-7CA30AF60C2D}"/>
              </a:ext>
            </a:extLst>
          </p:cNvPr>
          <p:cNvSpPr>
            <a:spLocks noGrp="1"/>
          </p:cNvSpPr>
          <p:nvPr>
            <p:ph type="title"/>
          </p:nvPr>
        </p:nvSpPr>
        <p:spPr/>
        <p:txBody>
          <a:bodyPr/>
          <a:lstStyle/>
          <a:p>
            <a:r>
              <a:rPr lang="en-AU" dirty="0"/>
              <a:t>Jere 4:22</a:t>
            </a:r>
          </a:p>
        </p:txBody>
      </p:sp>
      <p:sp>
        <p:nvSpPr>
          <p:cNvPr id="3" name="Content Placeholder 2">
            <a:extLst>
              <a:ext uri="{FF2B5EF4-FFF2-40B4-BE49-F238E27FC236}">
                <a16:creationId xmlns:a16="http://schemas.microsoft.com/office/drawing/2014/main" id="{4BBF81B2-3CBD-4C87-B4BE-F25E8CD0EE35}"/>
              </a:ext>
            </a:extLst>
          </p:cNvPr>
          <p:cNvSpPr>
            <a:spLocks noGrp="1"/>
          </p:cNvSpPr>
          <p:nvPr>
            <p:ph idx="1"/>
          </p:nvPr>
        </p:nvSpPr>
        <p:spPr/>
        <p:txBody>
          <a:bodyPr/>
          <a:lstStyle/>
          <a:p>
            <a:r>
              <a:rPr lang="en-AU" dirty="0"/>
              <a:t>“For My people are </a:t>
            </a:r>
            <a:r>
              <a:rPr lang="en-AU" b="1" u="sng" dirty="0"/>
              <a:t>foolish</a:t>
            </a:r>
            <a:r>
              <a:rPr lang="en-AU" dirty="0"/>
              <a:t>,</a:t>
            </a:r>
            <a:br>
              <a:rPr lang="en-AU" dirty="0"/>
            </a:br>
            <a:r>
              <a:rPr lang="en-AU" dirty="0"/>
              <a:t>They have not known Me.</a:t>
            </a:r>
            <a:br>
              <a:rPr lang="en-AU" dirty="0"/>
            </a:br>
            <a:r>
              <a:rPr lang="en-AU" dirty="0"/>
              <a:t>They are </a:t>
            </a:r>
            <a:r>
              <a:rPr lang="en-AU" b="1" u="sng" dirty="0"/>
              <a:t>foolish children</a:t>
            </a:r>
            <a:r>
              <a:rPr lang="en-AU" dirty="0"/>
              <a:t>,</a:t>
            </a:r>
            <a:br>
              <a:rPr lang="en-AU" dirty="0"/>
            </a:br>
            <a:r>
              <a:rPr lang="en-AU" dirty="0"/>
              <a:t>And they have no understanding.</a:t>
            </a:r>
            <a:br>
              <a:rPr lang="en-AU" dirty="0"/>
            </a:br>
            <a:r>
              <a:rPr lang="en-AU" dirty="0"/>
              <a:t>They are wise to do </a:t>
            </a:r>
            <a:r>
              <a:rPr lang="en-AU" b="1" u="sng" dirty="0"/>
              <a:t>evil</a:t>
            </a:r>
            <a:r>
              <a:rPr lang="en-AU" dirty="0"/>
              <a:t>,</a:t>
            </a:r>
            <a:br>
              <a:rPr lang="en-AU" dirty="0"/>
            </a:br>
            <a:r>
              <a:rPr lang="en-AU" dirty="0"/>
              <a:t>But to do good they have no knowledge.”</a:t>
            </a:r>
          </a:p>
        </p:txBody>
      </p:sp>
    </p:spTree>
    <p:extLst>
      <p:ext uri="{BB962C8B-B14F-4D97-AF65-F5344CB8AC3E}">
        <p14:creationId xmlns:p14="http://schemas.microsoft.com/office/powerpoint/2010/main" val="2865606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38B8-1A17-4930-BB21-A66A4CB47DF1}"/>
              </a:ext>
            </a:extLst>
          </p:cNvPr>
          <p:cNvSpPr>
            <a:spLocks noGrp="1"/>
          </p:cNvSpPr>
          <p:nvPr>
            <p:ph type="title"/>
          </p:nvPr>
        </p:nvSpPr>
        <p:spPr/>
        <p:txBody>
          <a:bodyPr/>
          <a:lstStyle/>
          <a:p>
            <a:r>
              <a:rPr lang="en-AU" dirty="0"/>
              <a:t>1) Forsake foolish ways</a:t>
            </a:r>
          </a:p>
        </p:txBody>
      </p:sp>
      <p:sp>
        <p:nvSpPr>
          <p:cNvPr id="3" name="Content Placeholder 2">
            <a:extLst>
              <a:ext uri="{FF2B5EF4-FFF2-40B4-BE49-F238E27FC236}">
                <a16:creationId xmlns:a16="http://schemas.microsoft.com/office/drawing/2014/main" id="{4D911C96-5A8F-4C31-967A-2F0EF4099ACA}"/>
              </a:ext>
            </a:extLst>
          </p:cNvPr>
          <p:cNvSpPr>
            <a:spLocks noGrp="1"/>
          </p:cNvSpPr>
          <p:nvPr>
            <p:ph idx="1"/>
          </p:nvPr>
        </p:nvSpPr>
        <p:spPr>
          <a:xfrm>
            <a:off x="251520" y="1207293"/>
            <a:ext cx="8712968" cy="4958011"/>
          </a:xfrm>
        </p:spPr>
        <p:txBody>
          <a:bodyPr/>
          <a:lstStyle/>
          <a:p>
            <a:pPr marL="0" indent="0">
              <a:buNone/>
            </a:pPr>
            <a:r>
              <a:rPr lang="en-AU" dirty="0"/>
              <a:t>Does not know God</a:t>
            </a:r>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p:txBody>
      </p:sp>
      <p:pic>
        <p:nvPicPr>
          <p:cNvPr id="5" name="Picture 4">
            <a:extLst>
              <a:ext uri="{FF2B5EF4-FFF2-40B4-BE49-F238E27FC236}">
                <a16:creationId xmlns:a16="http://schemas.microsoft.com/office/drawing/2014/main" id="{4934790D-BC06-4A85-9DBE-1AEBB23FA38D}"/>
              </a:ext>
            </a:extLst>
          </p:cNvPr>
          <p:cNvPicPr>
            <a:picLocks noChangeAspect="1"/>
          </p:cNvPicPr>
          <p:nvPr/>
        </p:nvPicPr>
        <p:blipFill rotWithShape="1">
          <a:blip r:embed="rId3"/>
          <a:srcRect l="7393"/>
          <a:stretch/>
        </p:blipFill>
        <p:spPr>
          <a:xfrm>
            <a:off x="395536" y="1916832"/>
            <a:ext cx="4464496" cy="4010773"/>
          </a:xfrm>
          <a:prstGeom prst="rect">
            <a:avLst/>
          </a:prstGeom>
        </p:spPr>
      </p:pic>
      <p:pic>
        <p:nvPicPr>
          <p:cNvPr id="5124" name="Picture 4" descr="Image result for the fear of the lord is the beginning of knowledge">
            <a:extLst>
              <a:ext uri="{FF2B5EF4-FFF2-40B4-BE49-F238E27FC236}">
                <a16:creationId xmlns:a16="http://schemas.microsoft.com/office/drawing/2014/main" id="{316DCCB1-D1DC-417E-9B56-5BA868D1A8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41"/>
          <a:stretch/>
        </p:blipFill>
        <p:spPr bwMode="auto">
          <a:xfrm>
            <a:off x="4860032" y="1906579"/>
            <a:ext cx="3672408" cy="401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10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38B8-1A17-4930-BB21-A66A4CB47DF1}"/>
              </a:ext>
            </a:extLst>
          </p:cNvPr>
          <p:cNvSpPr>
            <a:spLocks noGrp="1"/>
          </p:cNvSpPr>
          <p:nvPr>
            <p:ph type="title"/>
          </p:nvPr>
        </p:nvSpPr>
        <p:spPr/>
        <p:txBody>
          <a:bodyPr/>
          <a:lstStyle/>
          <a:p>
            <a:r>
              <a:rPr lang="en-AU" dirty="0"/>
              <a:t>1) Forsake foolish ways</a:t>
            </a:r>
          </a:p>
        </p:txBody>
      </p:sp>
      <p:sp>
        <p:nvSpPr>
          <p:cNvPr id="3" name="Content Placeholder 2">
            <a:extLst>
              <a:ext uri="{FF2B5EF4-FFF2-40B4-BE49-F238E27FC236}">
                <a16:creationId xmlns:a16="http://schemas.microsoft.com/office/drawing/2014/main" id="{4D911C96-5A8F-4C31-967A-2F0EF4099ACA}"/>
              </a:ext>
            </a:extLst>
          </p:cNvPr>
          <p:cNvSpPr>
            <a:spLocks noGrp="1"/>
          </p:cNvSpPr>
          <p:nvPr>
            <p:ph idx="1"/>
          </p:nvPr>
        </p:nvSpPr>
        <p:spPr>
          <a:xfrm>
            <a:off x="251520" y="1207293"/>
            <a:ext cx="8712968" cy="4958011"/>
          </a:xfrm>
        </p:spPr>
        <p:txBody>
          <a:bodyPr/>
          <a:lstStyle/>
          <a:p>
            <a:pPr marL="0" indent="0">
              <a:buNone/>
            </a:pPr>
            <a:r>
              <a:rPr lang="en-AU" dirty="0"/>
              <a:t>Does not do what he hears</a:t>
            </a:r>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p:txBody>
      </p:sp>
      <p:pic>
        <p:nvPicPr>
          <p:cNvPr id="4" name="Picture 3">
            <a:extLst>
              <a:ext uri="{FF2B5EF4-FFF2-40B4-BE49-F238E27FC236}">
                <a16:creationId xmlns:a16="http://schemas.microsoft.com/office/drawing/2014/main" id="{058B875F-771F-43BC-A120-D2E2697656E0}"/>
              </a:ext>
            </a:extLst>
          </p:cNvPr>
          <p:cNvPicPr>
            <a:picLocks noChangeAspect="1"/>
          </p:cNvPicPr>
          <p:nvPr/>
        </p:nvPicPr>
        <p:blipFill>
          <a:blip r:embed="rId3"/>
          <a:stretch>
            <a:fillRect/>
          </a:stretch>
        </p:blipFill>
        <p:spPr>
          <a:xfrm>
            <a:off x="-3076" y="1916832"/>
            <a:ext cx="7095356" cy="4263737"/>
          </a:xfrm>
          <a:prstGeom prst="rect">
            <a:avLst/>
          </a:prstGeom>
        </p:spPr>
      </p:pic>
    </p:spTree>
    <p:extLst>
      <p:ext uri="{BB962C8B-B14F-4D97-AF65-F5344CB8AC3E}">
        <p14:creationId xmlns:p14="http://schemas.microsoft.com/office/powerpoint/2010/main" val="92989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38B8-1A17-4930-BB21-A66A4CB47DF1}"/>
              </a:ext>
            </a:extLst>
          </p:cNvPr>
          <p:cNvSpPr>
            <a:spLocks noGrp="1"/>
          </p:cNvSpPr>
          <p:nvPr>
            <p:ph type="title"/>
          </p:nvPr>
        </p:nvSpPr>
        <p:spPr/>
        <p:txBody>
          <a:bodyPr/>
          <a:lstStyle/>
          <a:p>
            <a:r>
              <a:rPr lang="en-AU" dirty="0"/>
              <a:t>1) Forsake foolish ways</a:t>
            </a:r>
          </a:p>
        </p:txBody>
      </p:sp>
      <p:sp>
        <p:nvSpPr>
          <p:cNvPr id="3" name="Content Placeholder 2">
            <a:extLst>
              <a:ext uri="{FF2B5EF4-FFF2-40B4-BE49-F238E27FC236}">
                <a16:creationId xmlns:a16="http://schemas.microsoft.com/office/drawing/2014/main" id="{4D911C96-5A8F-4C31-967A-2F0EF4099ACA}"/>
              </a:ext>
            </a:extLst>
          </p:cNvPr>
          <p:cNvSpPr>
            <a:spLocks noGrp="1"/>
          </p:cNvSpPr>
          <p:nvPr>
            <p:ph idx="1"/>
          </p:nvPr>
        </p:nvSpPr>
        <p:spPr>
          <a:xfrm>
            <a:off x="251520" y="1207293"/>
            <a:ext cx="8712968" cy="4958011"/>
          </a:xfrm>
        </p:spPr>
        <p:txBody>
          <a:bodyPr/>
          <a:lstStyle/>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p:txBody>
      </p:sp>
      <p:pic>
        <p:nvPicPr>
          <p:cNvPr id="6146" name="Picture 2" descr="Related image">
            <a:extLst>
              <a:ext uri="{FF2B5EF4-FFF2-40B4-BE49-F238E27FC236}">
                <a16:creationId xmlns:a16="http://schemas.microsoft.com/office/drawing/2014/main" id="{A182EE83-506B-4E45-A269-48E3117BCD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9515"/>
            <a:ext cx="7092280" cy="5095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7CA1E8-F3FC-4AE4-A431-12EE4665C0A1}"/>
              </a:ext>
            </a:extLst>
          </p:cNvPr>
          <p:cNvSpPr txBox="1"/>
          <p:nvPr/>
        </p:nvSpPr>
        <p:spPr>
          <a:xfrm>
            <a:off x="737272" y="1268760"/>
            <a:ext cx="5617736" cy="1384995"/>
          </a:xfrm>
          <a:prstGeom prst="rect">
            <a:avLst/>
          </a:prstGeom>
          <a:solidFill>
            <a:schemeClr val="bg1"/>
          </a:solidFill>
        </p:spPr>
        <p:txBody>
          <a:bodyPr wrap="square" rtlCol="0">
            <a:spAutoFit/>
          </a:bodyPr>
          <a:lstStyle/>
          <a:p>
            <a:r>
              <a:rPr lang="en-AU" sz="2800" b="1" dirty="0"/>
              <a:t>Prov 12:15 - The way of a fool </a:t>
            </a:r>
            <a:br>
              <a:rPr lang="en-AU" sz="2800" b="1" dirty="0"/>
            </a:br>
            <a:r>
              <a:rPr lang="en-AU" sz="2800" b="1" i="1" dirty="0"/>
              <a:t>is</a:t>
            </a:r>
            <a:r>
              <a:rPr lang="en-AU" sz="2800" b="1" dirty="0"/>
              <a:t> right in his own eyes, But he who heeds counsel </a:t>
            </a:r>
            <a:r>
              <a:rPr lang="en-AU" sz="2800" b="1" i="1" dirty="0"/>
              <a:t>is</a:t>
            </a:r>
            <a:r>
              <a:rPr lang="en-AU" sz="2800" b="1" dirty="0"/>
              <a:t> wise.</a:t>
            </a:r>
          </a:p>
        </p:txBody>
      </p:sp>
    </p:spTree>
    <p:extLst>
      <p:ext uri="{BB962C8B-B14F-4D97-AF65-F5344CB8AC3E}">
        <p14:creationId xmlns:p14="http://schemas.microsoft.com/office/powerpoint/2010/main" val="3546389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A4D564-676F-4BE6-8BD7-1AC619BE0596}"/>
              </a:ext>
            </a:extLst>
          </p:cNvPr>
          <p:cNvSpPr/>
          <p:nvPr/>
        </p:nvSpPr>
        <p:spPr>
          <a:xfrm>
            <a:off x="899592" y="5013176"/>
            <a:ext cx="74888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t>FOUNDATION (ROCK) = JESUS CHRIST</a:t>
            </a:r>
          </a:p>
        </p:txBody>
      </p:sp>
      <p:sp>
        <p:nvSpPr>
          <p:cNvPr id="5" name="Rectangle 4">
            <a:extLst>
              <a:ext uri="{FF2B5EF4-FFF2-40B4-BE49-F238E27FC236}">
                <a16:creationId xmlns:a16="http://schemas.microsoft.com/office/drawing/2014/main" id="{9E0C063A-0F16-4818-A7E3-1B81D02B134C}"/>
              </a:ext>
            </a:extLst>
          </p:cNvPr>
          <p:cNvSpPr/>
          <p:nvPr/>
        </p:nvSpPr>
        <p:spPr>
          <a:xfrm>
            <a:off x="899592" y="2636912"/>
            <a:ext cx="936104" cy="23762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AU" sz="2800" b="1" dirty="0">
                <a:solidFill>
                  <a:sysClr val="windowText" lastClr="000000"/>
                </a:solidFill>
              </a:rPr>
              <a:t>HEAR &amp; DO</a:t>
            </a:r>
          </a:p>
        </p:txBody>
      </p:sp>
      <p:sp>
        <p:nvSpPr>
          <p:cNvPr id="7" name="Rectangle 6">
            <a:extLst>
              <a:ext uri="{FF2B5EF4-FFF2-40B4-BE49-F238E27FC236}">
                <a16:creationId xmlns:a16="http://schemas.microsoft.com/office/drawing/2014/main" id="{F87DD57E-7A7C-4A35-8816-2649FE82BCAC}"/>
              </a:ext>
            </a:extLst>
          </p:cNvPr>
          <p:cNvSpPr/>
          <p:nvPr/>
        </p:nvSpPr>
        <p:spPr>
          <a:xfrm>
            <a:off x="7452320" y="2636912"/>
            <a:ext cx="936104" cy="23762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AU" sz="2800" b="1" dirty="0">
                <a:solidFill>
                  <a:sysClr val="windowText" lastClr="000000"/>
                </a:solidFill>
              </a:rPr>
              <a:t>HEAR &amp; DO</a:t>
            </a:r>
          </a:p>
        </p:txBody>
      </p:sp>
      <p:grpSp>
        <p:nvGrpSpPr>
          <p:cNvPr id="11" name="Group 10">
            <a:extLst>
              <a:ext uri="{FF2B5EF4-FFF2-40B4-BE49-F238E27FC236}">
                <a16:creationId xmlns:a16="http://schemas.microsoft.com/office/drawing/2014/main" id="{E07C84C8-98FC-42DE-B02B-B6A6C4CF04A3}"/>
              </a:ext>
            </a:extLst>
          </p:cNvPr>
          <p:cNvGrpSpPr/>
          <p:nvPr/>
        </p:nvGrpSpPr>
        <p:grpSpPr>
          <a:xfrm>
            <a:off x="251520" y="692696"/>
            <a:ext cx="8856984" cy="2232248"/>
            <a:chOff x="251520" y="692696"/>
            <a:chExt cx="8856984" cy="2232248"/>
          </a:xfrm>
        </p:grpSpPr>
        <p:cxnSp>
          <p:nvCxnSpPr>
            <p:cNvPr id="9" name="Straight Connector 8">
              <a:extLst>
                <a:ext uri="{FF2B5EF4-FFF2-40B4-BE49-F238E27FC236}">
                  <a16:creationId xmlns:a16="http://schemas.microsoft.com/office/drawing/2014/main" id="{BDAF70FA-D79A-4F35-97DF-E59C621F02B3}"/>
                </a:ext>
              </a:extLst>
            </p:cNvPr>
            <p:cNvCxnSpPr/>
            <p:nvPr/>
          </p:nvCxnSpPr>
          <p:spPr>
            <a:xfrm flipV="1">
              <a:off x="251520" y="692696"/>
              <a:ext cx="4464496" cy="2232248"/>
            </a:xfrm>
            <a:prstGeom prst="line">
              <a:avLst/>
            </a:prstGeom>
            <a:ln w="149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917A2AC-6E81-4860-BA0E-3A9B686F9B01}"/>
                </a:ext>
              </a:extLst>
            </p:cNvPr>
            <p:cNvCxnSpPr>
              <a:cxnSpLocks/>
            </p:cNvCxnSpPr>
            <p:nvPr/>
          </p:nvCxnSpPr>
          <p:spPr>
            <a:xfrm>
              <a:off x="4644008" y="692696"/>
              <a:ext cx="4464496" cy="2232248"/>
            </a:xfrm>
            <a:prstGeom prst="line">
              <a:avLst/>
            </a:prstGeom>
            <a:ln w="149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078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1F66-EDA1-4987-B04A-E8C0105E92DC}"/>
              </a:ext>
            </a:extLst>
          </p:cNvPr>
          <p:cNvSpPr>
            <a:spLocks noGrp="1"/>
          </p:cNvSpPr>
          <p:nvPr>
            <p:ph type="title"/>
          </p:nvPr>
        </p:nvSpPr>
        <p:spPr/>
        <p:txBody>
          <a:bodyPr/>
          <a:lstStyle/>
          <a:p>
            <a:r>
              <a:rPr lang="en-AU" sz="3600" dirty="0"/>
              <a:t>Submitting to our appointed authority</a:t>
            </a:r>
          </a:p>
        </p:txBody>
      </p:sp>
      <p:sp>
        <p:nvSpPr>
          <p:cNvPr id="3" name="Content Placeholder 2">
            <a:extLst>
              <a:ext uri="{FF2B5EF4-FFF2-40B4-BE49-F238E27FC236}">
                <a16:creationId xmlns:a16="http://schemas.microsoft.com/office/drawing/2014/main" id="{31C8D838-3F60-4514-ABD9-F8E6F0F1BD39}"/>
              </a:ext>
            </a:extLst>
          </p:cNvPr>
          <p:cNvSpPr>
            <a:spLocks noGrp="1"/>
          </p:cNvSpPr>
          <p:nvPr>
            <p:ph idx="1"/>
          </p:nvPr>
        </p:nvSpPr>
        <p:spPr>
          <a:xfrm>
            <a:off x="251520" y="1207293"/>
            <a:ext cx="8892480" cy="5102027"/>
          </a:xfrm>
        </p:spPr>
        <p:txBody>
          <a:bodyPr>
            <a:normAutofit fontScale="92500" lnSpcReduction="10000"/>
          </a:bodyPr>
          <a:lstStyle/>
          <a:p>
            <a:pPr marL="0" indent="0">
              <a:lnSpc>
                <a:spcPct val="110000"/>
              </a:lnSpc>
              <a:spcBef>
                <a:spcPts val="600"/>
              </a:spcBef>
              <a:buNone/>
            </a:pPr>
            <a:r>
              <a:rPr lang="en-AU" b="1" dirty="0"/>
              <a:t>Heb 13:17 - </a:t>
            </a:r>
            <a:r>
              <a:rPr lang="en-AU" dirty="0"/>
              <a:t>Obey those who rule over you, and be submissive, for they watch out for your souls, as those who must give account. Let them do so with joy and not with grief, for that would be unprofitable for you.</a:t>
            </a:r>
          </a:p>
          <a:p>
            <a:pPr marL="0" indent="0">
              <a:lnSpc>
                <a:spcPct val="110000"/>
              </a:lnSpc>
              <a:spcBef>
                <a:spcPts val="600"/>
              </a:spcBef>
              <a:buNone/>
            </a:pPr>
            <a:endParaRPr lang="en-AU" sz="1600" b="1" dirty="0"/>
          </a:p>
          <a:p>
            <a:pPr marL="0" indent="0">
              <a:lnSpc>
                <a:spcPct val="110000"/>
              </a:lnSpc>
              <a:spcBef>
                <a:spcPts val="600"/>
              </a:spcBef>
              <a:buNone/>
            </a:pPr>
            <a:r>
              <a:rPr lang="en-AU" b="1" dirty="0"/>
              <a:t>1 Pet 5:5</a:t>
            </a:r>
            <a:r>
              <a:rPr lang="en-AU" b="1" baseline="30000" dirty="0"/>
              <a:t> </a:t>
            </a:r>
            <a:r>
              <a:rPr lang="en-AU" b="1" dirty="0"/>
              <a:t>- </a:t>
            </a:r>
            <a:r>
              <a:rPr lang="en-AU" dirty="0"/>
              <a:t>Likewise you younger people, submit yourselves to </a:t>
            </a:r>
            <a:r>
              <a:rPr lang="en-AU" i="1" dirty="0"/>
              <a:t>your</a:t>
            </a:r>
            <a:r>
              <a:rPr lang="en-AU" dirty="0"/>
              <a:t> elders. Yes, all of </a:t>
            </a:r>
            <a:r>
              <a:rPr lang="en-AU" i="1" dirty="0"/>
              <a:t>you</a:t>
            </a:r>
            <a:r>
              <a:rPr lang="en-AU" dirty="0"/>
              <a:t> be submissive to one another, and be clothed with humility, for “God resists the proud, But gives grace to the humble.”</a:t>
            </a:r>
          </a:p>
          <a:p>
            <a:pPr marL="0" indent="0">
              <a:buNone/>
            </a:pPr>
            <a:endParaRPr lang="en-AU" b="1" dirty="0"/>
          </a:p>
          <a:p>
            <a:endParaRPr lang="en-AU" dirty="0"/>
          </a:p>
        </p:txBody>
      </p:sp>
    </p:spTree>
    <p:extLst>
      <p:ext uri="{BB962C8B-B14F-4D97-AF65-F5344CB8AC3E}">
        <p14:creationId xmlns:p14="http://schemas.microsoft.com/office/powerpoint/2010/main" val="2955697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38B8-1A17-4930-BB21-A66A4CB47DF1}"/>
              </a:ext>
            </a:extLst>
          </p:cNvPr>
          <p:cNvSpPr>
            <a:spLocks noGrp="1"/>
          </p:cNvSpPr>
          <p:nvPr>
            <p:ph type="title"/>
          </p:nvPr>
        </p:nvSpPr>
        <p:spPr/>
        <p:txBody>
          <a:bodyPr/>
          <a:lstStyle/>
          <a:p>
            <a:r>
              <a:rPr lang="en-AU" dirty="0"/>
              <a:t>2) Forsake childish thoughts</a:t>
            </a:r>
          </a:p>
        </p:txBody>
      </p:sp>
      <p:sp>
        <p:nvSpPr>
          <p:cNvPr id="3" name="Content Placeholder 2">
            <a:extLst>
              <a:ext uri="{FF2B5EF4-FFF2-40B4-BE49-F238E27FC236}">
                <a16:creationId xmlns:a16="http://schemas.microsoft.com/office/drawing/2014/main" id="{4D911C96-5A8F-4C31-967A-2F0EF4099ACA}"/>
              </a:ext>
            </a:extLst>
          </p:cNvPr>
          <p:cNvSpPr>
            <a:spLocks noGrp="1"/>
          </p:cNvSpPr>
          <p:nvPr>
            <p:ph idx="1"/>
          </p:nvPr>
        </p:nvSpPr>
        <p:spPr>
          <a:xfrm>
            <a:off x="251520" y="1207293"/>
            <a:ext cx="8712968" cy="4958011"/>
          </a:xfrm>
        </p:spPr>
        <p:txBody>
          <a:bodyPr/>
          <a:lstStyle/>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p:txBody>
      </p:sp>
      <p:pic>
        <p:nvPicPr>
          <p:cNvPr id="7" name="Picture 6">
            <a:extLst>
              <a:ext uri="{FF2B5EF4-FFF2-40B4-BE49-F238E27FC236}">
                <a16:creationId xmlns:a16="http://schemas.microsoft.com/office/drawing/2014/main" id="{6C1DD425-1444-4930-A879-DE165EECA059}"/>
              </a:ext>
            </a:extLst>
          </p:cNvPr>
          <p:cNvPicPr>
            <a:picLocks noChangeAspect="1"/>
          </p:cNvPicPr>
          <p:nvPr/>
        </p:nvPicPr>
        <p:blipFill>
          <a:blip r:embed="rId3"/>
          <a:stretch>
            <a:fillRect/>
          </a:stretch>
        </p:blipFill>
        <p:spPr>
          <a:xfrm>
            <a:off x="5364088" y="4590053"/>
            <a:ext cx="3779912" cy="2267947"/>
          </a:xfrm>
          <a:prstGeom prst="rect">
            <a:avLst/>
          </a:prstGeom>
        </p:spPr>
      </p:pic>
      <p:sp>
        <p:nvSpPr>
          <p:cNvPr id="9" name="Content Placeholder 2">
            <a:extLst>
              <a:ext uri="{FF2B5EF4-FFF2-40B4-BE49-F238E27FC236}">
                <a16:creationId xmlns:a16="http://schemas.microsoft.com/office/drawing/2014/main" id="{07AC4145-F465-4E14-ABA2-2C4F0A6189B0}"/>
              </a:ext>
            </a:extLst>
          </p:cNvPr>
          <p:cNvSpPr txBox="1">
            <a:spLocks/>
          </p:cNvSpPr>
          <p:nvPr/>
        </p:nvSpPr>
        <p:spPr>
          <a:xfrm>
            <a:off x="251520" y="1657350"/>
            <a:ext cx="8568952" cy="465197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600"/>
              </a:spcBef>
              <a:buNone/>
            </a:pPr>
            <a:r>
              <a:rPr lang="en-AU" b="1" dirty="0"/>
              <a:t>Philippians 2:3-4 - </a:t>
            </a:r>
            <a:r>
              <a:rPr lang="en-AU" dirty="0"/>
              <a:t>“Do nothing from rivalry or conceit, but in humility count others more significant than yourselves. Let each of you look not only to his own interests, but also to the </a:t>
            </a:r>
            <a:r>
              <a:rPr lang="en-AU" b="1" u="sng" dirty="0"/>
              <a:t>interests of others</a:t>
            </a:r>
            <a:r>
              <a:rPr lang="en-AU" dirty="0"/>
              <a:t>.”</a:t>
            </a:r>
          </a:p>
          <a:p>
            <a:pPr marL="0" indent="0">
              <a:lnSpc>
                <a:spcPct val="110000"/>
              </a:lnSpc>
              <a:spcBef>
                <a:spcPts val="600"/>
              </a:spcBef>
              <a:buNone/>
            </a:pPr>
            <a:endParaRPr lang="en-AU" dirty="0"/>
          </a:p>
          <a:p>
            <a:pPr marL="0" indent="0">
              <a:lnSpc>
                <a:spcPct val="110000"/>
              </a:lnSpc>
              <a:spcBef>
                <a:spcPts val="600"/>
              </a:spcBef>
              <a:buNone/>
            </a:pPr>
            <a:endParaRPr lang="en-AU" dirty="0"/>
          </a:p>
          <a:p>
            <a:endParaRPr lang="en-AU" dirty="0"/>
          </a:p>
        </p:txBody>
      </p:sp>
    </p:spTree>
    <p:extLst>
      <p:ext uri="{BB962C8B-B14F-4D97-AF65-F5344CB8AC3E}">
        <p14:creationId xmlns:p14="http://schemas.microsoft.com/office/powerpoint/2010/main" val="303982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38B8-1A17-4930-BB21-A66A4CB47DF1}"/>
              </a:ext>
            </a:extLst>
          </p:cNvPr>
          <p:cNvSpPr>
            <a:spLocks noGrp="1"/>
          </p:cNvSpPr>
          <p:nvPr>
            <p:ph type="title"/>
          </p:nvPr>
        </p:nvSpPr>
        <p:spPr/>
        <p:txBody>
          <a:bodyPr/>
          <a:lstStyle/>
          <a:p>
            <a:r>
              <a:rPr lang="en-AU" dirty="0"/>
              <a:t>2) Forsake childish thoughts</a:t>
            </a:r>
          </a:p>
        </p:txBody>
      </p:sp>
      <p:sp>
        <p:nvSpPr>
          <p:cNvPr id="3" name="Content Placeholder 2">
            <a:extLst>
              <a:ext uri="{FF2B5EF4-FFF2-40B4-BE49-F238E27FC236}">
                <a16:creationId xmlns:a16="http://schemas.microsoft.com/office/drawing/2014/main" id="{4D911C96-5A8F-4C31-967A-2F0EF4099ACA}"/>
              </a:ext>
            </a:extLst>
          </p:cNvPr>
          <p:cNvSpPr>
            <a:spLocks noGrp="1"/>
          </p:cNvSpPr>
          <p:nvPr>
            <p:ph idx="1"/>
          </p:nvPr>
        </p:nvSpPr>
        <p:spPr>
          <a:xfrm>
            <a:off x="251520" y="1207293"/>
            <a:ext cx="8712968" cy="4958011"/>
          </a:xfrm>
        </p:spPr>
        <p:txBody>
          <a:bodyPr/>
          <a:lstStyle/>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a:p>
            <a:pPr marL="0" indent="0">
              <a:buNone/>
            </a:pPr>
            <a:endParaRPr lang="en-AU" b="1" baseline="30000" dirty="0"/>
          </a:p>
        </p:txBody>
      </p:sp>
      <p:sp>
        <p:nvSpPr>
          <p:cNvPr id="9" name="Content Placeholder 2">
            <a:extLst>
              <a:ext uri="{FF2B5EF4-FFF2-40B4-BE49-F238E27FC236}">
                <a16:creationId xmlns:a16="http://schemas.microsoft.com/office/drawing/2014/main" id="{07AC4145-F465-4E14-ABA2-2C4F0A6189B0}"/>
              </a:ext>
            </a:extLst>
          </p:cNvPr>
          <p:cNvSpPr txBox="1">
            <a:spLocks/>
          </p:cNvSpPr>
          <p:nvPr/>
        </p:nvSpPr>
        <p:spPr>
          <a:xfrm>
            <a:off x="251520" y="1207293"/>
            <a:ext cx="8712968" cy="5174035"/>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600"/>
              </a:spcBef>
              <a:buNone/>
            </a:pPr>
            <a:r>
              <a:rPr lang="en-AU" b="1" dirty="0"/>
              <a:t>Spiritual babes = carnal-minded</a:t>
            </a:r>
          </a:p>
          <a:p>
            <a:pPr marL="0" indent="0">
              <a:lnSpc>
                <a:spcPct val="110000"/>
              </a:lnSpc>
              <a:spcBef>
                <a:spcPts val="600"/>
              </a:spcBef>
              <a:buNone/>
            </a:pPr>
            <a:br>
              <a:rPr lang="en-AU" sz="1200" dirty="0"/>
            </a:br>
            <a:r>
              <a:rPr lang="en-AU" dirty="0"/>
              <a:t>1 Cor 3 - </a:t>
            </a:r>
            <a:r>
              <a:rPr lang="en-AU" baseline="30000" dirty="0"/>
              <a:t>1</a:t>
            </a:r>
            <a:r>
              <a:rPr lang="en-AU" dirty="0"/>
              <a:t>And I, brethren, could not speak to you as to spiritual people but as </a:t>
            </a:r>
            <a:r>
              <a:rPr lang="en-AU" u="sng" dirty="0"/>
              <a:t>to carnal, as to babes</a:t>
            </a:r>
            <a:r>
              <a:rPr lang="en-AU" dirty="0"/>
              <a:t> in Christ. </a:t>
            </a:r>
            <a:r>
              <a:rPr lang="en-AU" baseline="30000" dirty="0"/>
              <a:t>2</a:t>
            </a:r>
            <a:r>
              <a:rPr lang="en-AU" dirty="0"/>
              <a:t>I fed you with milk and not with solid food; for until now you were not able to receive it, and even now you are still not able; </a:t>
            </a:r>
            <a:r>
              <a:rPr lang="en-AU" baseline="30000" dirty="0"/>
              <a:t>3</a:t>
            </a:r>
            <a:r>
              <a:rPr lang="en-AU" dirty="0"/>
              <a:t>for you are still carnal. For where there are envy, strife, and divisions among you, are you not carnal and behaving like mere men? </a:t>
            </a:r>
            <a:r>
              <a:rPr lang="en-AU" baseline="30000" dirty="0"/>
              <a:t>4</a:t>
            </a:r>
            <a:r>
              <a:rPr lang="en-AU" dirty="0"/>
              <a:t>for when one says, “I am of Paul,” and another, “I am of Apollos,” are you not carnal?</a:t>
            </a:r>
          </a:p>
        </p:txBody>
      </p:sp>
    </p:spTree>
    <p:extLst>
      <p:ext uri="{BB962C8B-B14F-4D97-AF65-F5344CB8AC3E}">
        <p14:creationId xmlns:p14="http://schemas.microsoft.com/office/powerpoint/2010/main" val="1787688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0844-C4FB-419A-B1A4-AF74415B6295}"/>
              </a:ext>
            </a:extLst>
          </p:cNvPr>
          <p:cNvSpPr>
            <a:spLocks noGrp="1"/>
          </p:cNvSpPr>
          <p:nvPr>
            <p:ph type="title"/>
          </p:nvPr>
        </p:nvSpPr>
        <p:spPr/>
        <p:txBody>
          <a:bodyPr/>
          <a:lstStyle/>
          <a:p>
            <a:r>
              <a:rPr lang="en-AU" dirty="0"/>
              <a:t>2) Forsake childish thoughts</a:t>
            </a:r>
          </a:p>
        </p:txBody>
      </p:sp>
      <p:sp>
        <p:nvSpPr>
          <p:cNvPr id="3" name="Content Placeholder 2">
            <a:extLst>
              <a:ext uri="{FF2B5EF4-FFF2-40B4-BE49-F238E27FC236}">
                <a16:creationId xmlns:a16="http://schemas.microsoft.com/office/drawing/2014/main" id="{B9F76089-A028-4A6D-AA5A-5293AA733301}"/>
              </a:ext>
            </a:extLst>
          </p:cNvPr>
          <p:cNvSpPr>
            <a:spLocks noGrp="1"/>
          </p:cNvSpPr>
          <p:nvPr>
            <p:ph idx="1"/>
          </p:nvPr>
        </p:nvSpPr>
        <p:spPr>
          <a:xfrm>
            <a:off x="251520" y="1207293"/>
            <a:ext cx="8712968" cy="4958011"/>
          </a:xfrm>
        </p:spPr>
        <p:txBody>
          <a:bodyPr>
            <a:normAutofit/>
          </a:bodyPr>
          <a:lstStyle/>
          <a:p>
            <a:pPr marL="0" indent="0">
              <a:spcBef>
                <a:spcPts val="1200"/>
              </a:spcBef>
              <a:buNone/>
            </a:pPr>
            <a:r>
              <a:rPr lang="en-AU" b="1" dirty="0"/>
              <a:t>1 John 2:</a:t>
            </a:r>
            <a:r>
              <a:rPr lang="en-AU" b="1" baseline="30000" dirty="0"/>
              <a:t>15 </a:t>
            </a:r>
            <a:r>
              <a:rPr lang="en-AU" dirty="0"/>
              <a:t>Do not love the world or the things in the world. If anyone loves the world, the love of the Father is not in him. </a:t>
            </a:r>
            <a:br>
              <a:rPr lang="en-AU" dirty="0"/>
            </a:br>
            <a:r>
              <a:rPr lang="en-AU" b="1" baseline="30000" dirty="0"/>
              <a:t>16 </a:t>
            </a:r>
            <a:r>
              <a:rPr lang="en-AU" dirty="0"/>
              <a:t>For all that </a:t>
            </a:r>
            <a:r>
              <a:rPr lang="en-AU" i="1" dirty="0"/>
              <a:t>is</a:t>
            </a:r>
            <a:r>
              <a:rPr lang="en-AU" dirty="0"/>
              <a:t> in the world</a:t>
            </a:r>
          </a:p>
          <a:p>
            <a:pPr marL="0" indent="0">
              <a:spcBef>
                <a:spcPts val="1200"/>
              </a:spcBef>
              <a:buNone/>
            </a:pPr>
            <a:r>
              <a:rPr lang="en-AU" dirty="0"/>
              <a:t>	the lust of the flesh, </a:t>
            </a:r>
          </a:p>
          <a:p>
            <a:pPr marL="0" indent="0">
              <a:spcBef>
                <a:spcPts val="1200"/>
              </a:spcBef>
              <a:buNone/>
            </a:pPr>
            <a:r>
              <a:rPr lang="en-AU" dirty="0"/>
              <a:t>	the lust of the eyes, </a:t>
            </a:r>
          </a:p>
          <a:p>
            <a:pPr marL="0" indent="0">
              <a:spcBef>
                <a:spcPts val="1200"/>
              </a:spcBef>
              <a:buNone/>
            </a:pPr>
            <a:r>
              <a:rPr lang="en-AU" dirty="0"/>
              <a:t>	and the pride of life</a:t>
            </a:r>
          </a:p>
          <a:p>
            <a:pPr marL="0" indent="0">
              <a:spcBef>
                <a:spcPts val="1200"/>
              </a:spcBef>
              <a:buNone/>
            </a:pPr>
            <a:r>
              <a:rPr lang="en-AU" dirty="0"/>
              <a:t>is not of the Father but is of the world. </a:t>
            </a:r>
          </a:p>
        </p:txBody>
      </p:sp>
    </p:spTree>
    <p:extLst>
      <p:ext uri="{BB962C8B-B14F-4D97-AF65-F5344CB8AC3E}">
        <p14:creationId xmlns:p14="http://schemas.microsoft.com/office/powerpoint/2010/main" val="3111912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C92F-DFBE-44D3-A62F-E4C92DF3082C}"/>
              </a:ext>
            </a:extLst>
          </p:cNvPr>
          <p:cNvSpPr>
            <a:spLocks noGrp="1"/>
          </p:cNvSpPr>
          <p:nvPr>
            <p:ph type="title"/>
          </p:nvPr>
        </p:nvSpPr>
        <p:spPr/>
        <p:txBody>
          <a:bodyPr/>
          <a:lstStyle/>
          <a:p>
            <a:r>
              <a:rPr lang="en-AU" dirty="0"/>
              <a:t>3) </a:t>
            </a:r>
            <a:r>
              <a:rPr lang="en-AU"/>
              <a:t>Forsake worldly </a:t>
            </a:r>
            <a:r>
              <a:rPr lang="en-AU" dirty="0"/>
              <a:t>things (</a:t>
            </a:r>
            <a:r>
              <a:rPr lang="en-GB" dirty="0"/>
              <a:t>Col 3)</a:t>
            </a:r>
            <a:endParaRPr lang="en-AU" dirty="0"/>
          </a:p>
        </p:txBody>
      </p:sp>
      <p:sp>
        <p:nvSpPr>
          <p:cNvPr id="3" name="Content Placeholder 2">
            <a:extLst>
              <a:ext uri="{FF2B5EF4-FFF2-40B4-BE49-F238E27FC236}">
                <a16:creationId xmlns:a16="http://schemas.microsoft.com/office/drawing/2014/main" id="{AFACE03D-B460-4B52-A5B9-40E49C4D7F1D}"/>
              </a:ext>
            </a:extLst>
          </p:cNvPr>
          <p:cNvSpPr>
            <a:spLocks noGrp="1"/>
          </p:cNvSpPr>
          <p:nvPr>
            <p:ph idx="1"/>
          </p:nvPr>
        </p:nvSpPr>
        <p:spPr>
          <a:xfrm>
            <a:off x="251520" y="1207293"/>
            <a:ext cx="8712968" cy="4958011"/>
          </a:xfrm>
        </p:spPr>
        <p:txBody>
          <a:bodyPr>
            <a:normAutofit/>
          </a:bodyPr>
          <a:lstStyle/>
          <a:p>
            <a:pPr marL="0" indent="0">
              <a:buNone/>
            </a:pPr>
            <a:r>
              <a:rPr lang="en-AU"/>
              <a:t>Col 3:1-17</a:t>
            </a:r>
            <a:endParaRPr lang="en-AU" dirty="0"/>
          </a:p>
        </p:txBody>
      </p:sp>
    </p:spTree>
    <p:extLst>
      <p:ext uri="{BB962C8B-B14F-4D97-AF65-F5344CB8AC3E}">
        <p14:creationId xmlns:p14="http://schemas.microsoft.com/office/powerpoint/2010/main" val="978626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7760</TotalTime>
  <Words>247</Words>
  <Application>Microsoft Office PowerPoint</Application>
  <PresentationFormat>On-screen Show (4:3)</PresentationFormat>
  <Paragraphs>98</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맑은 고딕</vt:lpstr>
      <vt:lpstr>Arial</vt:lpstr>
      <vt:lpstr>Arial Rounded MT Bold</vt:lpstr>
      <vt:lpstr>Calibri</vt:lpstr>
      <vt:lpstr>Century Gothic</vt:lpstr>
      <vt:lpstr>Times New Roman</vt:lpstr>
      <vt:lpstr>Office Theme</vt:lpstr>
      <vt:lpstr>Mature Sons of the House: Forsaking foolish, childish and worldly ways  </vt:lpstr>
      <vt:lpstr>PowerPoint Presentation</vt:lpstr>
      <vt:lpstr>PowerPoint Presentation</vt:lpstr>
      <vt:lpstr>PowerPoint Presentation</vt:lpstr>
      <vt:lpstr>RECAP: Setting order in God’s House</vt:lpstr>
      <vt:lpstr>The House of God</vt:lpstr>
      <vt:lpstr>The House of God</vt:lpstr>
      <vt:lpstr>Jere 4:22</vt:lpstr>
      <vt:lpstr>1) Forsake foolish ways</vt:lpstr>
      <vt:lpstr>1) Forsake foolish ways</vt:lpstr>
      <vt:lpstr>1) Forsake foolish ways</vt:lpstr>
      <vt:lpstr>PowerPoint Presentation</vt:lpstr>
      <vt:lpstr>Submitting to our appointed authority</vt:lpstr>
      <vt:lpstr>2) Forsake childish thoughts</vt:lpstr>
      <vt:lpstr>2) Forsake childish thoughts</vt:lpstr>
      <vt:lpstr>2) Forsake childish thoughts</vt:lpstr>
      <vt:lpstr>3) Forsake worldly things (Col 3)</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153</cp:revision>
  <cp:lastPrinted>2016-05-21T23:01:06Z</cp:lastPrinted>
  <dcterms:created xsi:type="dcterms:W3CDTF">2014-04-01T16:35:38Z</dcterms:created>
  <dcterms:modified xsi:type="dcterms:W3CDTF">2018-12-09T01:51:46Z</dcterms:modified>
</cp:coreProperties>
</file>